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11"/>
  </p:notesMasterIdLst>
  <p:sldIdLst>
    <p:sldId id="256" r:id="rId2"/>
    <p:sldId id="325" r:id="rId3"/>
    <p:sldId id="345" r:id="rId4"/>
    <p:sldId id="353" r:id="rId5"/>
    <p:sldId id="340" r:id="rId6"/>
    <p:sldId id="351" r:id="rId7"/>
    <p:sldId id="352" r:id="rId8"/>
    <p:sldId id="343" r:id="rId9"/>
    <p:sldId id="322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BCDFF"/>
    <a:srgbClr val="660033"/>
    <a:srgbClr val="3C843F"/>
    <a:srgbClr val="FF0066"/>
    <a:srgbClr val="99FF99"/>
    <a:srgbClr val="66FF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554" autoAdjust="0"/>
  </p:normalViewPr>
  <p:slideViewPr>
    <p:cSldViewPr snapToGrid="0">
      <p:cViewPr varScale="1">
        <p:scale>
          <a:sx n="103" d="100"/>
          <a:sy n="103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1A4DF1-8C7A-4379-B126-D82D006C0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988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A4DF1-8C7A-4379-B126-D82D006C07D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57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CF27-DF38-4505-ACA7-100481703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25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F1B5-B29C-406C-94CA-5BC125BF6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00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28D4F-60B5-4C50-A58D-13D8F92B4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20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3683B-4FD2-45D9-ABF6-6F8E78F22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11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7BAD0-F256-4BE8-9788-2415D0B7CD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47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22E1A-26F6-40AE-BE95-31ECAD6C8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50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5F83-91DC-46D1-B07C-82E347EFAD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1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FC699-A8ED-4BA9-8FB4-11C887092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70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32AD-B340-4703-B5CC-EFD7AE4DA9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547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0DBD-4D4C-48C2-8A0E-AC6CC55435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98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F022-E658-4C05-B06B-1A26DE49C6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28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F6AE-2C0B-4478-A946-4F4FC33CB8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29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480D3B9-F6C7-4852-BB2A-F87E474F62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77" y="2078137"/>
            <a:ext cx="8574007" cy="127158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Поиск и разработка активаторов системной приобретенной устойчивости растений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средств защиты от фитопатогенов</a:t>
            </a:r>
            <a:endParaRPr lang="ru-RU" alt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780" y="4624096"/>
            <a:ext cx="8196228" cy="2233904"/>
          </a:xfrm>
        </p:spPr>
        <p:txBody>
          <a:bodyPr/>
          <a:lstStyle/>
          <a:p>
            <a:r>
              <a:rPr lang="kk-KZ" sz="1600" b="1" i="1" dirty="0" smtClean="0"/>
              <a:t>Калинина Т</a:t>
            </a:r>
            <a:r>
              <a:rPr lang="ru-RU" sz="1600" b="1" i="1" dirty="0" smtClean="0"/>
              <a:t>.</a:t>
            </a:r>
            <a:r>
              <a:rPr lang="kk-KZ" sz="1600" b="1" i="1" dirty="0" smtClean="0"/>
              <a:t>А</a:t>
            </a:r>
            <a:r>
              <a:rPr lang="ru-RU" sz="1600" b="1" i="1" dirty="0" smtClean="0"/>
              <a:t>., Высокова О.А.,  Кочубей А.А.</a:t>
            </a:r>
            <a:r>
              <a:rPr lang="ru-RU" sz="1600" i="1" dirty="0" smtClean="0"/>
              <a:t> </a:t>
            </a:r>
            <a:r>
              <a:rPr lang="ru-RU" sz="1600" b="1" i="1" dirty="0" smtClean="0"/>
              <a:t>, Черепанова О.Е.</a:t>
            </a:r>
            <a:r>
              <a:rPr lang="ru-RU" sz="1600" i="1" dirty="0" smtClean="0"/>
              <a:t> </a:t>
            </a:r>
            <a:r>
              <a:rPr lang="ru-RU" sz="1600" b="1" i="1" dirty="0" smtClean="0"/>
              <a:t>,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Жи-Джин</a:t>
            </a:r>
            <a:r>
              <a:rPr lang="ru-RU" sz="1600" b="1" i="1" dirty="0" smtClean="0"/>
              <a:t> Фан,</a:t>
            </a:r>
            <a:br>
              <a:rPr lang="ru-RU" sz="1600" b="1" i="1" dirty="0" smtClean="0"/>
            </a:br>
            <a:r>
              <a:rPr lang="ru-RU" sz="1600" b="1" i="1" dirty="0" smtClean="0"/>
              <a:t>Глухарева Т.В., </a:t>
            </a:r>
            <a:r>
              <a:rPr lang="ru-RU" sz="1600" b="1" i="1" dirty="0" err="1" smtClean="0"/>
              <a:t>Моржерин</a:t>
            </a:r>
            <a:r>
              <a:rPr lang="ru-RU" sz="1600" b="1" i="1" dirty="0" smtClean="0"/>
              <a:t> Ю.Ю.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	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	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	Докладчик</a:t>
            </a:r>
          </a:p>
          <a:p>
            <a:pPr algn="l"/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доцент, к.х.н.		 Татьяна Владимировна Глухарева</a:t>
            </a:r>
          </a:p>
          <a:p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26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Всероссийская научно-практическая конференция с международным участием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«Актуальные проблемы картофелеводства»,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Томск, 10‒13 апреля 2018 г</a:t>
            </a:r>
            <a:endParaRPr lang="ru-RU" sz="1400" b="1" i="1" dirty="0">
              <a:solidFill>
                <a:srgbClr val="0066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0"/>
          <a:stretch/>
        </p:blipFill>
        <p:spPr>
          <a:xfrm>
            <a:off x="105537" y="826845"/>
            <a:ext cx="2496312" cy="1714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0750" y="6381750"/>
            <a:ext cx="2133600" cy="476250"/>
          </a:xfrm>
        </p:spPr>
        <p:txBody>
          <a:bodyPr/>
          <a:lstStyle/>
          <a:p>
            <a:pPr>
              <a:defRPr/>
            </a:pPr>
            <a:fld id="{C637BAD0-F256-4BE8-9788-2415D0B7CDFD}" type="slidenum">
              <a:rPr lang="ru-RU" altLang="ru-RU" sz="1800" smtClean="0"/>
              <a:pPr>
                <a:defRPr/>
              </a:pPr>
              <a:t>2</a:t>
            </a:fld>
            <a:endParaRPr lang="ru-RU" alt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68" y="826845"/>
            <a:ext cx="3685032" cy="1315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065776"/>
            <a:ext cx="880110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Проект № </a:t>
            </a:r>
            <a:r>
              <a:rPr 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16-16-04022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«Разработка экологически чистых технологий защиты </a:t>
            </a:r>
            <a:r>
              <a:rPr 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картофеля</a:t>
            </a:r>
            <a:br>
              <a:rPr 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опасных возбудителей болезней и вредных </a:t>
            </a:r>
            <a:r>
              <a:rPr 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организмов: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препаратов нового поколения – </a:t>
            </a:r>
            <a:r>
              <a:rPr 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элиситоров</a:t>
            </a:r>
            <a:r>
              <a:rPr 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фитогормонов, фунгицидов»</a:t>
            </a:r>
            <a:endParaRPr lang="ru-RU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ХТФ ДП 2007\ВСЁ исходное\VAV_77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7692" r="4091" b="11862"/>
          <a:stretch/>
        </p:blipFill>
        <p:spPr bwMode="auto">
          <a:xfrm>
            <a:off x="5677154" y="2089058"/>
            <a:ext cx="2284730" cy="2903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0646" y="3515589"/>
            <a:ext cx="3776472" cy="11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гранта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Юрьевич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Моржерин,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д.х.н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626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Всероссийская научно-практическая конференция с международным участием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«Актуальные проблемы картофелеводства: фундаментальные и прикладные аспекты»,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Томск, 10‒13 апреля 2018 г</a:t>
            </a:r>
            <a:endParaRPr lang="ru-RU" sz="1400" b="1" i="1" dirty="0">
              <a:solidFill>
                <a:srgbClr val="00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6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437" y="6381750"/>
            <a:ext cx="2133600" cy="476250"/>
          </a:xfrm>
        </p:spPr>
        <p:txBody>
          <a:bodyPr/>
          <a:lstStyle/>
          <a:p>
            <a:pPr>
              <a:defRPr/>
            </a:pPr>
            <a:fld id="{C637BAD0-F256-4BE8-9788-2415D0B7CDFD}" type="slidenum">
              <a:rPr lang="ru-RU" altLang="ru-RU" sz="1800" smtClean="0"/>
              <a:pPr>
                <a:defRPr/>
              </a:pPr>
              <a:t>3</a:t>
            </a:fld>
            <a:endParaRPr lang="ru-RU" alt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498763" y="839529"/>
            <a:ext cx="8091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Синтетические активаторы СПУ растений,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содержащие 1,2,3-тиадиазольный цикл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476418" y="2023341"/>
          <a:ext cx="151447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ISIS/Draw Sketch" r:id="rId3" imgW="981000" imgH="1285560" progId="ISISServer">
                  <p:embed/>
                </p:oleObj>
              </mc:Choice>
              <mc:Fallback>
                <p:oleObj name="ISIS/Draw Sketch" r:id="rId3" imgW="981000" imgH="1285560" progId="ISISServer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18" y="2023341"/>
                        <a:ext cx="1514475" cy="199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2512748" y="2161454"/>
          <a:ext cx="3265488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ISIS/Draw Sketch" r:id="rId5" imgW="2114280" imgH="1218960" progId="ISISServer">
                  <p:embed/>
                </p:oleObj>
              </mc:Choice>
              <mc:Fallback>
                <p:oleObj name="ISIS/Draw Sketch" r:id="rId5" imgW="2114280" imgH="1218960" progId="ISISServer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748" y="2161454"/>
                        <a:ext cx="3265488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6059079" y="2008910"/>
          <a:ext cx="2904812" cy="197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ISIS/Draw Sketch" r:id="rId7" imgW="1876320" imgH="1276200" progId="ISISServer">
                  <p:embed/>
                </p:oleObj>
              </mc:Choice>
              <mc:Fallback>
                <p:oleObj name="ISIS/Draw Sketch" r:id="rId7" imgW="1876320" imgH="1276200" progId="ISISServer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079" y="2008910"/>
                        <a:ext cx="2904812" cy="1971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     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       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2626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Всероссийская научно-практическая конференция с международным участием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«Актуальные проблемы картофелеводства: фундаментальные и прикладные аспекты»,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Томск, 10‒13 апреля 2018 г</a:t>
            </a:r>
            <a:endParaRPr lang="ru-RU" sz="1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2867889" y="4835236"/>
          <a:ext cx="2926925" cy="184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ISIS/Draw Sketch" r:id="rId9" imgW="1847520" imgH="1171440" progId="ISISServer">
                  <p:embed/>
                </p:oleObj>
              </mc:Choice>
              <mc:Fallback>
                <p:oleObj name="ISIS/Draw Sketch" r:id="rId9" imgW="1847520" imgH="1171440" progId="ISISServer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889" y="4835236"/>
                        <a:ext cx="2926925" cy="1843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87927" y="4067640"/>
            <a:ext cx="8091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Регуляторы роста растений,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содержащие 1,2,3-тиадиазольный цикл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612" name="Object 756"/>
          <p:cNvGraphicFramePr>
            <a:graphicFrameLocks noChangeAspect="1"/>
          </p:cNvGraphicFramePr>
          <p:nvPr/>
        </p:nvGraphicFramePr>
        <p:xfrm>
          <a:off x="1547813" y="1244600"/>
          <a:ext cx="57848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ISIS/Draw Sketch" r:id="rId3" imgW="4867200" imgH="1504800" progId="ISISServer">
                  <p:embed/>
                </p:oleObj>
              </mc:Choice>
              <mc:Fallback>
                <p:oleObj name="ISIS/Draw Sketch" r:id="rId3" imgW="4867200" imgH="1504800" progId="ISISServer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44600"/>
                        <a:ext cx="578485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4695" y="3200400"/>
          <a:ext cx="6372711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245"/>
                <a:gridCol w="1904486"/>
                <a:gridCol w="1318493"/>
                <a:gridCol w="1904487"/>
              </a:tblGrid>
              <a:tr h="2778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1a, 2a,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3a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5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1l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CH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CO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H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1b, 2b, 3b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4-CH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1m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CH(CO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H)CH(CH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-25000" dirty="0" smtClean="0"/>
                        <a:t>2</a:t>
                      </a:r>
                      <a:endParaRPr lang="ru-RU" sz="1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1c, 2c, 3c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4-CH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OC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1n, 2e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CH(CO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H)CH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5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1d, 3d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4-BrOC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3g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4-ClC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1e, 3e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2,4-Cl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3</a:t>
                      </a:r>
                      <a:endParaRPr lang="ru-RU" sz="1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3h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2-CH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1f, 3f</a:t>
                      </a:r>
                      <a:endParaRPr lang="ru-RU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2,6-(CH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3</a:t>
                      </a:r>
                      <a:endParaRPr lang="ru-RU" sz="14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3i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3-CH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1g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2,6-Cl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3j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3-CH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OC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1h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2,4,6-(CH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2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3k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2-ClC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1i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4-NO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3l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3-ClC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4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1j, 2d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CO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H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3m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2-CH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-3ClC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3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1k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CH(CO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H)CH</a:t>
                      </a:r>
                      <a:r>
                        <a:rPr lang="en-US" sz="1400" baseline="-25000" dirty="0" smtClean="0"/>
                        <a:t>3</a:t>
                      </a:r>
                      <a:endParaRPr lang="ru-RU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614" name="Rectangle 7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Всероссийская научно-практическая конференция с международным участием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«Актуальные проблемы картофелеводства: фундаментальные и прикладные аспекты»,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Томск, 10‒13 апреля 2018 г</a:t>
            </a:r>
            <a:endParaRPr lang="ru-RU" sz="1400" b="1" i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56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Исследуемые 1,2,3-тиадиазолы и 1,2,3-селенадиазолы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халькогены-элементы-6а-группы.jpg"/>
          <p:cNvPicPr>
            <a:picLocks noChangeAspect="1"/>
          </p:cNvPicPr>
          <p:nvPr/>
        </p:nvPicPr>
        <p:blipFill>
          <a:blip r:embed="rId5" cstate="print"/>
          <a:srcRect b="35140"/>
          <a:stretch>
            <a:fillRect/>
          </a:stretch>
        </p:blipFill>
        <p:spPr>
          <a:xfrm>
            <a:off x="6517779" y="3110607"/>
            <a:ext cx="2626221" cy="3747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9446" y="6364511"/>
            <a:ext cx="2133600" cy="476250"/>
          </a:xfrm>
        </p:spPr>
        <p:txBody>
          <a:bodyPr/>
          <a:lstStyle/>
          <a:p>
            <a:pPr>
              <a:defRPr/>
            </a:pPr>
            <a:fld id="{C637BAD0-F256-4BE8-9788-2415D0B7CDFD}" type="slidenum">
              <a:rPr lang="ru-RU" altLang="ru-RU" sz="1800" smtClean="0"/>
              <a:pPr>
                <a:defRPr/>
              </a:pPr>
              <a:t>5</a:t>
            </a:fld>
            <a:endParaRPr lang="ru-RU" altLang="ru-RU" sz="1800" dirty="0"/>
          </a:p>
        </p:txBody>
      </p:sp>
      <p:pic>
        <p:nvPicPr>
          <p:cNvPr id="6" name="Picture 52" descr="X:\юля\МАГИСТРАТУРА-2 КУРС\КОСТ2015-Москва\IMG_20150412_10300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72591" y="4026124"/>
            <a:ext cx="5365928" cy="244723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" name="Рисунок 18" descr="IMG_4605.JPG"/>
          <p:cNvPicPr>
            <a:picLocks noChangeAspect="1"/>
          </p:cNvPicPr>
          <p:nvPr/>
        </p:nvPicPr>
        <p:blipFill rotWithShape="1">
          <a:blip r:embed="rId3" cstate="print"/>
          <a:srcRect t="7962" b="10000"/>
          <a:stretch/>
        </p:blipFill>
        <p:spPr>
          <a:xfrm>
            <a:off x="5778805" y="1598309"/>
            <a:ext cx="3143523" cy="386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3"/>
          <a:stretch/>
        </p:blipFill>
        <p:spPr>
          <a:xfrm>
            <a:off x="338392" y="1001499"/>
            <a:ext cx="5434327" cy="282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033272" y="210802"/>
            <a:ext cx="7251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Сотрудничество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с группой профессора Фан Жиджина (Нанкайский университет, г. Тяньцзинь, Китай)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6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109" y="1130037"/>
            <a:ext cx="8769927" cy="4627711"/>
          </a:xfrm>
        </p:spPr>
        <p:txBody>
          <a:bodyPr/>
          <a:lstStyle/>
          <a:p>
            <a:pPr marL="0" indent="342900" algn="just">
              <a:buNone/>
            </a:pPr>
            <a:r>
              <a:rPr lang="ru-RU" sz="2400" dirty="0" smtClean="0"/>
              <a:t>Изучалась </a:t>
            </a:r>
            <a:r>
              <a:rPr lang="ru-RU" sz="2400" i="1" dirty="0" smtClean="0"/>
              <a:t>in vivo</a:t>
            </a:r>
            <a:r>
              <a:rPr lang="ru-RU" sz="2400" dirty="0" smtClean="0"/>
              <a:t> на растениях </a:t>
            </a:r>
            <a:r>
              <a:rPr lang="en-US" sz="2400" i="1" dirty="0" smtClean="0"/>
              <a:t>Nicotiana tabacum</a:t>
            </a:r>
            <a:r>
              <a:rPr lang="en-US" sz="2400" dirty="0" smtClean="0"/>
              <a:t> L</a:t>
            </a:r>
            <a:r>
              <a:rPr lang="ru-RU" sz="2400" dirty="0" smtClean="0"/>
              <a:t>. в возрасте шестого листа;</a:t>
            </a:r>
          </a:p>
          <a:p>
            <a:pPr marL="0" indent="342900" algn="just">
              <a:buNone/>
            </a:pPr>
            <a:r>
              <a:rPr lang="ru-RU" sz="2400" dirty="0" smtClean="0"/>
              <a:t>Испытано 29 соединений;</a:t>
            </a:r>
          </a:p>
          <a:p>
            <a:pPr marL="0" indent="342900" algn="just">
              <a:buNone/>
            </a:pPr>
            <a:r>
              <a:rPr lang="ru-RU" sz="2400" dirty="0" smtClean="0"/>
              <a:t>Концентрация веществ – 100 мкг/мл;</a:t>
            </a:r>
          </a:p>
          <a:p>
            <a:pPr marL="0" indent="342900" algn="just">
              <a:buNone/>
            </a:pPr>
            <a:r>
              <a:rPr lang="ru-RU" sz="2400" dirty="0" smtClean="0"/>
              <a:t>Положительный контроль –  препараты тиадинил, бион, метиадинил; </a:t>
            </a:r>
          </a:p>
          <a:p>
            <a:pPr marL="0" indent="342900" algn="just">
              <a:buNone/>
            </a:pPr>
            <a:r>
              <a:rPr lang="ru-RU" sz="2400" dirty="0" smtClean="0"/>
              <a:t>Отрицательный контроль – вода;</a:t>
            </a:r>
          </a:p>
          <a:p>
            <a:pPr marL="0" indent="342900" algn="just">
              <a:buNone/>
            </a:pPr>
            <a:r>
              <a:rPr lang="ru-RU" sz="2400" dirty="0" smtClean="0"/>
              <a:t>Концентрация вируса ТМВ – 5,88*10</a:t>
            </a:r>
            <a:r>
              <a:rPr lang="ru-RU" sz="2400" baseline="30000" dirty="0" smtClean="0"/>
              <a:t>-2</a:t>
            </a:r>
            <a:r>
              <a:rPr lang="ru-RU" sz="2400" dirty="0" smtClean="0"/>
              <a:t> мкг/мл;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47163" y="6189807"/>
            <a:ext cx="2133600" cy="476250"/>
          </a:xfrm>
        </p:spPr>
        <p:txBody>
          <a:bodyPr/>
          <a:lstStyle/>
          <a:p>
            <a:fld id="{E94C7A18-54EB-47C9-AA69-C7AF1DA25A29}" type="slidenum">
              <a:rPr lang="ru-RU" sz="1800" smtClean="0"/>
              <a:pPr/>
              <a:t>6</a:t>
            </a:fld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5375" y="0"/>
            <a:ext cx="864096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Изучение способности 1,2,3-тиадиазолов и 1,2,3-селенодиазолов  индуцировать СПУ растений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251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47664" y="4725144"/>
            <a:ext cx="2592288" cy="1944216"/>
          </a:xfrm>
          <a:prstGeom prst="rect">
            <a:avLst/>
          </a:prstGeom>
        </p:spPr>
      </p:pic>
      <p:pic>
        <p:nvPicPr>
          <p:cNvPr id="8" name="Рисунок 7" descr="IMG_2856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l="3538" t="2751" r="19288" b="13251"/>
          <a:stretch>
            <a:fillRect/>
          </a:stretch>
        </p:blipFill>
        <p:spPr>
          <a:xfrm>
            <a:off x="4716016" y="4698692"/>
            <a:ext cx="2448272" cy="199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>
            <a:off x="0" y="359282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0" y="467867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0" y="576452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160008" y="5506872"/>
            <a:ext cx="898399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		3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  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TDL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Зараженные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TMV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листья табака, после обработки растворами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TDL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водой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IMG_E2893.jpg"/>
          <p:cNvPicPr>
            <a:picLocks noChangeAspect="1"/>
          </p:cNvPicPr>
          <p:nvPr/>
        </p:nvPicPr>
        <p:blipFill>
          <a:blip r:embed="rId3" cstate="print">
            <a:lum contrast="25000"/>
          </a:blip>
          <a:stretch>
            <a:fillRect/>
          </a:stretch>
        </p:blipFill>
        <p:spPr>
          <a:xfrm>
            <a:off x="251520" y="3731421"/>
            <a:ext cx="2053409" cy="1584176"/>
          </a:xfrm>
          <a:prstGeom prst="rect">
            <a:avLst/>
          </a:prstGeom>
        </p:spPr>
      </p:pic>
      <p:pic>
        <p:nvPicPr>
          <p:cNvPr id="16" name="Рисунок 15" descr="IMG_E2892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339752" y="3731421"/>
            <a:ext cx="2232248" cy="1488619"/>
          </a:xfrm>
          <a:prstGeom prst="rect">
            <a:avLst/>
          </a:prstGeom>
        </p:spPr>
      </p:pic>
      <p:pic>
        <p:nvPicPr>
          <p:cNvPr id="20" name="Рисунок 19" descr="IMG_E2896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4644008" y="3659413"/>
            <a:ext cx="2194509" cy="1512168"/>
          </a:xfrm>
          <a:prstGeom prst="rect">
            <a:avLst/>
          </a:prstGeom>
        </p:spPr>
      </p:pic>
      <p:pic>
        <p:nvPicPr>
          <p:cNvPr id="21" name="Рисунок 20" descr="IMG_E2889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6876256" y="3678577"/>
            <a:ext cx="2088232" cy="178440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508104" y="5253461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85 %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5262753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80 %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43608" y="5262753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86 %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65375" y="0"/>
            <a:ext cx="864096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Изучение способности 1,2,3-тиадиазолов и 1,2,3-селенодиазолов  индуцировать СПУ растений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091" y="1221847"/>
            <a:ext cx="8659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1" hangingPunct="1"/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Процент ингибирования заболевания растения рассчитывался по формуле: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654445" y="2345315"/>
          <a:ext cx="384968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ISIS/Draw Sketch" r:id="rId7" imgW="1485741" imgH="418303" progId="ISISServer">
                  <p:embed/>
                </p:oleObj>
              </mc:Choice>
              <mc:Fallback>
                <p:oleObj name="ISIS/Draw Sketch" r:id="rId7" imgW="1485741" imgH="418303" progId="ISISServer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445" y="2345315"/>
                        <a:ext cx="3849687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430" y="6381750"/>
            <a:ext cx="2133600" cy="476250"/>
          </a:xfrm>
        </p:spPr>
        <p:txBody>
          <a:bodyPr/>
          <a:lstStyle/>
          <a:p>
            <a:fld id="{E94C7A18-54EB-47C9-AA69-C7AF1DA25A29}" type="slidenum">
              <a:rPr lang="ru-RU" sz="1800" smtClean="0"/>
              <a:pPr/>
              <a:t>7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7BAD0-F256-4BE8-9788-2415D0B7CDFD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947" y="330432"/>
            <a:ext cx="81930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C00000"/>
                </a:solidFill>
                <a:latin typeface="+mn-lt"/>
              </a:rPr>
              <a:t>12‒14 ноября 2018 года</a:t>
            </a:r>
          </a:p>
          <a:p>
            <a:pPr algn="ctr">
              <a:lnSpc>
                <a:spcPct val="150000"/>
              </a:lnSpc>
            </a:pPr>
            <a:r>
              <a:rPr lang="ru-RU" sz="1600" i="1" dirty="0" smtClean="0">
                <a:latin typeface="+mn-lt"/>
              </a:rPr>
              <a:t>Всероссийская </a:t>
            </a:r>
            <a:r>
              <a:rPr lang="ru-RU" sz="1600" i="1" dirty="0">
                <a:latin typeface="+mn-lt"/>
              </a:rPr>
              <a:t>научно-практическая конференция с международным участием </a:t>
            </a:r>
            <a:r>
              <a:rPr lang="ru-RU" sz="2000" b="1" dirty="0">
                <a:latin typeface="+mn-lt"/>
              </a:rPr>
              <a:t>«Современные подходы и методы в защите растений</a:t>
            </a:r>
            <a:r>
              <a:rPr lang="ru-RU" sz="2000" b="1" dirty="0" smtClean="0">
                <a:latin typeface="+mn-lt"/>
              </a:rPr>
              <a:t>»</a:t>
            </a:r>
            <a:endParaRPr lang="en-US" sz="2000" b="1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+mn-lt"/>
              </a:rPr>
              <a:t>г. Екатеринбург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+mn-lt"/>
              </a:rPr>
              <a:t>Уральский федеральный университет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>
                <a:latin typeface="+mn-lt"/>
              </a:rPr>
              <a:t>www.urfu.ru</a:t>
            </a:r>
            <a:endParaRPr lang="ru-RU" i="1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en-US" i="1" dirty="0">
                <a:latin typeface="+mn-lt"/>
              </a:rPr>
              <a:t>E</a:t>
            </a:r>
            <a:r>
              <a:rPr lang="ru-RU" i="1" dirty="0" smtClean="0">
                <a:latin typeface="+mn-lt"/>
              </a:rPr>
              <a:t>-</a:t>
            </a:r>
            <a:r>
              <a:rPr lang="en-US" i="1" dirty="0" smtClean="0">
                <a:latin typeface="+mn-lt"/>
              </a:rPr>
              <a:t>mail </a:t>
            </a:r>
            <a:r>
              <a:rPr lang="ru-RU" i="1" dirty="0" smtClean="0">
                <a:latin typeface="+mn-lt"/>
              </a:rPr>
              <a:t>: </a:t>
            </a:r>
            <a:r>
              <a:rPr lang="en-US" i="1" dirty="0">
                <a:latin typeface="+mn-lt"/>
              </a:rPr>
              <a:t>t.v.glukhareva@urfu.ru</a:t>
            </a:r>
            <a:endParaRPr lang="ru-RU" i="1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ru-RU" i="1" dirty="0" smtClean="0"/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" y="3883486"/>
            <a:ext cx="4767275" cy="279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99" y="3875590"/>
            <a:ext cx="4200673" cy="279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555" y="2269425"/>
            <a:ext cx="2011090" cy="10744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/>
          <a:srcRect t="19143"/>
          <a:stretch/>
        </p:blipFill>
        <p:spPr>
          <a:xfrm>
            <a:off x="6235891" y="2537331"/>
            <a:ext cx="2658728" cy="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858" y="2012087"/>
            <a:ext cx="7650148" cy="48884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20655" r="41357" b="23416"/>
          <a:stretch/>
        </p:blipFill>
        <p:spPr>
          <a:xfrm>
            <a:off x="6261509" y="946366"/>
            <a:ext cx="2270728" cy="868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4429" r="11722" b="34423"/>
          <a:stretch/>
        </p:blipFill>
        <p:spPr>
          <a:xfrm>
            <a:off x="813816" y="2779776"/>
            <a:ext cx="7699248" cy="401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165" y="859705"/>
            <a:ext cx="2011090" cy="10744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2626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Всероссийская научно-практическая конференция с международным участием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«Актуальные проблемы картофелеводства: фундаментальные и прикладные аспекты»,</a:t>
            </a:r>
          </a:p>
          <a:p>
            <a:pPr algn="ctr"/>
            <a:r>
              <a:rPr lang="ru-RU" sz="1400" b="1" i="1" dirty="0" smtClean="0">
                <a:solidFill>
                  <a:srgbClr val="006600"/>
                </a:solidFill>
                <a:latin typeface="+mn-lt"/>
              </a:rPr>
              <a:t>Томск, 10‒13 апреля 2018 г</a:t>
            </a:r>
            <a:endParaRPr lang="ru-RU" sz="1400" b="1" i="1" dirty="0">
              <a:solidFill>
                <a:srgbClr val="00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5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6727</TotalTime>
  <Words>384</Words>
  <Application>Microsoft Office PowerPoint</Application>
  <PresentationFormat>Экран (4:3)</PresentationFormat>
  <Paragraphs>113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Оформление по умолчанию</vt:lpstr>
      <vt:lpstr>ISIS/Draw Sketch</vt:lpstr>
      <vt:lpstr>Поиск и разработка активаторов системной приобретенной устойчивости растений как средств защиты от фитопатогенов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способности 1,2,3-тиадиазолов и 1,2,3-селенодиазолов  индуцировать СПУ растений</vt:lpstr>
      <vt:lpstr>Изучение способности 1,2,3-тиадиазолов и 1,2,3-селенодиазолов  индуцировать СПУ растений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ПРОТОЛИТИЧЕСКИЕ И КОМПЛЕКСООБРАЗУЮЩИЕ СВОЙСТВА 2‑ГИДРОКСИ‑2‑ТРИФТОРМЕТИЛ‑ХРОМАН‑4‑ОНА</dc:title>
  <dc:creator>Igor</dc:creator>
  <cp:lastModifiedBy>Виктория Лобач</cp:lastModifiedBy>
  <cp:revision>441</cp:revision>
  <dcterms:created xsi:type="dcterms:W3CDTF">2009-04-27T15:42:40Z</dcterms:created>
  <dcterms:modified xsi:type="dcterms:W3CDTF">2018-04-17T08:35:50Z</dcterms:modified>
</cp:coreProperties>
</file>